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8" r:id="rId2"/>
    <p:sldId id="256" r:id="rId3"/>
    <p:sldId id="257" r:id="rId4"/>
    <p:sldId id="261" r:id="rId5"/>
    <p:sldId id="262" r:id="rId6"/>
    <p:sldId id="259" r:id="rId7"/>
    <p:sldId id="260" r:id="rId8"/>
    <p:sldId id="265" r:id="rId9"/>
    <p:sldId id="271" r:id="rId10"/>
    <p:sldId id="263" r:id="rId11"/>
    <p:sldId id="264" r:id="rId12"/>
    <p:sldId id="266" r:id="rId13"/>
    <p:sldId id="267" r:id="rId14"/>
    <p:sldId id="269" r:id="rId15"/>
    <p:sldId id="272" r:id="rId16"/>
    <p:sldId id="273" r:id="rId17"/>
    <p:sldId id="276" r:id="rId18"/>
    <p:sldId id="277" r:id="rId19"/>
    <p:sldId id="279" r:id="rId20"/>
    <p:sldId id="278" r:id="rId21"/>
    <p:sldId id="291" r:id="rId22"/>
    <p:sldId id="292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68" r:id="rId35"/>
    <p:sldId id="270" r:id="rId3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3" d="100"/>
          <a:sy n="63" d="100"/>
        </p:scale>
        <p:origin x="-58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Untitled:C&amp;I%20445:penguins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Untitled:C&amp;I%20445:penguins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en-US" sz="1800" b="1" i="0" strike="noStrik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Penguin Heights</a:t>
            </a:r>
          </a:p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en-US" sz="1200" b="1" i="0" strike="noStrik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By Josie</a:t>
            </a:r>
          </a:p>
        </c:rich>
      </c:tx>
      <c:layout>
        <c:manualLayout>
          <c:xMode val="edge"/>
          <c:yMode val="edge"/>
          <c:x val="0.35021275035231403"/>
          <c:y val="3.2258216857840902E-2"/>
        </c:manualLayout>
      </c:layout>
      <c:spPr>
        <a:noFill/>
        <a:ln w="25400">
          <a:noFill/>
        </a:ln>
      </c:spPr>
    </c:title>
    <c:view3D>
      <c:depthPercent val="100"/>
      <c:rAngAx val="1"/>
    </c:view3D>
    <c:floor>
      <c:spPr>
        <a:noFill/>
        <a:ln w="3175">
          <a:solidFill>
            <a:srgbClr val="808080"/>
          </a:solidFill>
          <a:prstDash val="solid"/>
        </a:ln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3253027641457599"/>
          <c:y val="0.22660139400940404"/>
          <c:w val="0.8385552034958621"/>
          <c:h val="0.30049315292551299"/>
        </c:manualLayout>
      </c:layout>
      <c:bar3DChart>
        <c:barDir val="col"/>
        <c:grouping val="clustered"/>
        <c:ser>
          <c:idx val="0"/>
          <c:order val="0"/>
          <c:tx>
            <c:strRef>
              <c:f>penguins!$B$1</c:f>
              <c:strCache>
                <c:ptCount val="1"/>
                <c:pt idx="0">
                  <c:v>Height</c:v>
                </c:pt>
              </c:strCache>
            </c:strRef>
          </c:tx>
          <c:spPr>
            <a:solidFill>
              <a:srgbClr val="4F81BD"/>
            </a:solidFill>
            <a:ln w="25400">
              <a:noFill/>
            </a:ln>
          </c:spPr>
          <c:dLbls>
            <c:dLbl>
              <c:idx val="0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</c:dLbl>
            <c:dLbl>
              <c:idx val="1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</c:dLbl>
            <c:dLbl>
              <c:idx val="2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</c:dLbl>
            <c:dLbl>
              <c:idx val="3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</c:dLbl>
            <c:dLbl>
              <c:idx val="4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</c:dLbl>
            <c:dLbl>
              <c:idx val="5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</c:dLbl>
            <c:dLbl>
              <c:idx val="6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</c:dLbl>
            <c:dLbl>
              <c:idx val="7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</c:dLbl>
            <c:dLbl>
              <c:idx val="8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</c:dLbl>
            <c:dLbl>
              <c:idx val="9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</c:dLbl>
            <c:dLbl>
              <c:idx val="10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</c:dLbl>
            <c:dLbl>
              <c:idx val="11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</c:dLbl>
            <c:dLbl>
              <c:idx val="12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</c:dLbl>
            <c:dLbl>
              <c:idx val="13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</c:dLbl>
            <c:dLbl>
              <c:idx val="14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</c:dLbl>
            <c:dLbl>
              <c:idx val="15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</c:dLbl>
            <c:dLbl>
              <c:idx val="16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</c:dLbl>
            <c:spPr>
              <a:noFill/>
              <a:ln w="25400">
                <a:noFill/>
              </a:ln>
            </c:spPr>
            <c:showVal val="1"/>
          </c:dLbls>
          <c:cat>
            <c:strRef>
              <c:f>penguins!$A$2:$A$18</c:f>
              <c:strCache>
                <c:ptCount val="17"/>
                <c:pt idx="0">
                  <c:v>Erect crested</c:v>
                </c:pt>
                <c:pt idx="1">
                  <c:v>King</c:v>
                </c:pt>
                <c:pt idx="2">
                  <c:v>Adelie</c:v>
                </c:pt>
                <c:pt idx="3">
                  <c:v>Chin strap</c:v>
                </c:pt>
                <c:pt idx="4">
                  <c:v>Gentoo</c:v>
                </c:pt>
                <c:pt idx="5">
                  <c:v>Emperor</c:v>
                </c:pt>
                <c:pt idx="6">
                  <c:v>Fiordland</c:v>
                </c:pt>
                <c:pt idx="7">
                  <c:v>Macaroni</c:v>
                </c:pt>
                <c:pt idx="8">
                  <c:v>Little blue</c:v>
                </c:pt>
                <c:pt idx="9">
                  <c:v>Rockhopper</c:v>
                </c:pt>
                <c:pt idx="10">
                  <c:v>Royal</c:v>
                </c:pt>
                <c:pt idx="11">
                  <c:v>Snares</c:v>
                </c:pt>
                <c:pt idx="12">
                  <c:v>Yellow Eyed</c:v>
                </c:pt>
                <c:pt idx="13">
                  <c:v>African</c:v>
                </c:pt>
                <c:pt idx="14">
                  <c:v>Galapagos</c:v>
                </c:pt>
                <c:pt idx="15">
                  <c:v>Humbolt</c:v>
                </c:pt>
                <c:pt idx="16">
                  <c:v>Magellanic</c:v>
                </c:pt>
              </c:strCache>
            </c:strRef>
          </c:cat>
          <c:val>
            <c:numRef>
              <c:f>penguins!$B$2:$B$18</c:f>
              <c:numCache>
                <c:formatCode>General</c:formatCode>
                <c:ptCount val="17"/>
                <c:pt idx="0">
                  <c:v>27</c:v>
                </c:pt>
                <c:pt idx="1">
                  <c:v>37</c:v>
                </c:pt>
                <c:pt idx="2">
                  <c:v>28</c:v>
                </c:pt>
                <c:pt idx="3">
                  <c:v>30</c:v>
                </c:pt>
                <c:pt idx="4">
                  <c:v>32</c:v>
                </c:pt>
                <c:pt idx="5">
                  <c:v>45</c:v>
                </c:pt>
                <c:pt idx="6">
                  <c:v>28</c:v>
                </c:pt>
                <c:pt idx="7">
                  <c:v>28</c:v>
                </c:pt>
                <c:pt idx="8">
                  <c:v>18</c:v>
                </c:pt>
                <c:pt idx="9">
                  <c:v>24</c:v>
                </c:pt>
                <c:pt idx="10">
                  <c:v>30</c:v>
                </c:pt>
                <c:pt idx="11">
                  <c:v>29</c:v>
                </c:pt>
                <c:pt idx="12">
                  <c:v>30</c:v>
                </c:pt>
                <c:pt idx="13">
                  <c:v>21</c:v>
                </c:pt>
                <c:pt idx="14">
                  <c:v>27</c:v>
                </c:pt>
                <c:pt idx="15">
                  <c:v>27</c:v>
                </c:pt>
                <c:pt idx="16">
                  <c:v>30</c:v>
                </c:pt>
              </c:numCache>
            </c:numRef>
          </c:val>
        </c:ser>
        <c:shape val="box"/>
        <c:axId val="57666944"/>
        <c:axId val="58922496"/>
        <c:axId val="0"/>
      </c:bar3DChart>
      <c:catAx>
        <c:axId val="57666944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Names</a:t>
                </a:r>
                <a:endParaRPr/>
              </a:p>
            </c:rich>
          </c:tx>
          <c:layout/>
          <c:spPr>
            <a:noFill/>
            <a:ln w="25400">
              <a:noFill/>
            </a:ln>
          </c:spPr>
        </c:title>
        <c:numFmt formatCode="General" sourceLinked="1"/>
        <c:tickLblPos val="nextTo"/>
        <c:spPr>
          <a:ln w="3175">
            <a:solidFill>
              <a:srgbClr val="808080"/>
            </a:solidFill>
            <a:prstDash val="solid"/>
          </a:ln>
        </c:spPr>
        <c:crossAx val="58922496"/>
        <c:crosses val="autoZero"/>
        <c:auto val="1"/>
        <c:lblAlgn val="ctr"/>
        <c:lblOffset val="100"/>
      </c:catAx>
      <c:valAx>
        <c:axId val="58922496"/>
        <c:scaling>
          <c:orientation val="minMax"/>
        </c:scaling>
        <c:axPos val="l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Inches</a:t>
                </a:r>
                <a:endParaRPr/>
              </a:p>
            </c:rich>
          </c:tx>
          <c:layout/>
          <c:spPr>
            <a:noFill/>
            <a:ln w="25400">
              <a:noFill/>
            </a:ln>
          </c:spPr>
        </c:title>
        <c:numFmt formatCode="General" sourceLinked="1"/>
        <c:tickLblPos val="nextTo"/>
        <c:spPr>
          <a:ln w="3175">
            <a:solidFill>
              <a:srgbClr val="808080"/>
            </a:solidFill>
            <a:prstDash val="solid"/>
          </a:ln>
        </c:spPr>
        <c:crossAx val="5766694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spPr>
    <a:solidFill>
      <a:srgbClr val="FFFFFF"/>
    </a:solidFill>
    <a:ln w="3175">
      <a:solidFill>
        <a:srgbClr val="808080"/>
      </a:solidFill>
      <a:prstDash val="solid"/>
    </a:ln>
  </c:sp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en-US" sz="1800" b="1" i="0" strike="noStrik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Penguin Heights</a:t>
            </a:r>
          </a:p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en-US" sz="1200" b="1" i="0" strike="noStrik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By Josie</a:t>
            </a:r>
          </a:p>
        </c:rich>
      </c:tx>
      <c:layout>
        <c:manualLayout>
          <c:xMode val="edge"/>
          <c:yMode val="edge"/>
          <c:x val="0.35021275035231403"/>
          <c:y val="3.2258216857840895E-2"/>
        </c:manualLayout>
      </c:layout>
      <c:spPr>
        <a:noFill/>
        <a:ln w="25400">
          <a:noFill/>
        </a:ln>
      </c:spPr>
    </c:title>
    <c:view3D>
      <c:depthPercent val="100"/>
      <c:rAngAx val="1"/>
    </c:view3D>
    <c:floor>
      <c:spPr>
        <a:noFill/>
        <a:ln w="3175">
          <a:solidFill>
            <a:srgbClr val="808080"/>
          </a:solidFill>
          <a:prstDash val="solid"/>
        </a:ln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3253027641457599"/>
          <c:y val="0.22660139400940402"/>
          <c:w val="0.8385552034958621"/>
          <c:h val="0.30049315292551299"/>
        </c:manualLayout>
      </c:layout>
      <c:bar3DChart>
        <c:barDir val="col"/>
        <c:grouping val="clustered"/>
        <c:ser>
          <c:idx val="0"/>
          <c:order val="0"/>
          <c:tx>
            <c:strRef>
              <c:f>penguins!$B$1</c:f>
              <c:strCache>
                <c:ptCount val="1"/>
                <c:pt idx="0">
                  <c:v>Height</c:v>
                </c:pt>
              </c:strCache>
            </c:strRef>
          </c:tx>
          <c:spPr>
            <a:solidFill>
              <a:srgbClr val="4F81BD"/>
            </a:solidFill>
            <a:ln w="25400">
              <a:noFill/>
            </a:ln>
          </c:spPr>
          <c:dLbls>
            <c:dLbl>
              <c:idx val="0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</c:dLbl>
            <c:dLbl>
              <c:idx val="1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</c:dLbl>
            <c:dLbl>
              <c:idx val="2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</c:dLbl>
            <c:dLbl>
              <c:idx val="3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</c:dLbl>
            <c:dLbl>
              <c:idx val="4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</c:dLbl>
            <c:dLbl>
              <c:idx val="5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</c:dLbl>
            <c:dLbl>
              <c:idx val="6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</c:dLbl>
            <c:dLbl>
              <c:idx val="7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</c:dLbl>
            <c:dLbl>
              <c:idx val="8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</c:dLbl>
            <c:dLbl>
              <c:idx val="9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</c:dLbl>
            <c:dLbl>
              <c:idx val="10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</c:dLbl>
            <c:dLbl>
              <c:idx val="11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</c:dLbl>
            <c:dLbl>
              <c:idx val="12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</c:dLbl>
            <c:dLbl>
              <c:idx val="13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</c:dLbl>
            <c:dLbl>
              <c:idx val="14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</c:dLbl>
            <c:dLbl>
              <c:idx val="15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</c:dLbl>
            <c:dLbl>
              <c:idx val="16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</c:dLbl>
            <c:spPr>
              <a:noFill/>
              <a:ln w="25400">
                <a:noFill/>
              </a:ln>
            </c:spPr>
            <c:showVal val="1"/>
          </c:dLbls>
          <c:cat>
            <c:strRef>
              <c:f>penguins!$A$2:$A$18</c:f>
              <c:strCache>
                <c:ptCount val="17"/>
                <c:pt idx="0">
                  <c:v>Erect crested</c:v>
                </c:pt>
                <c:pt idx="1">
                  <c:v>King</c:v>
                </c:pt>
                <c:pt idx="2">
                  <c:v>Adelie</c:v>
                </c:pt>
                <c:pt idx="3">
                  <c:v>Chin strap</c:v>
                </c:pt>
                <c:pt idx="4">
                  <c:v>Gentoo</c:v>
                </c:pt>
                <c:pt idx="5">
                  <c:v>Emperor</c:v>
                </c:pt>
                <c:pt idx="6">
                  <c:v>Fiordland</c:v>
                </c:pt>
                <c:pt idx="7">
                  <c:v>Macaroni</c:v>
                </c:pt>
                <c:pt idx="8">
                  <c:v>Little blue</c:v>
                </c:pt>
                <c:pt idx="9">
                  <c:v>Rockhopper</c:v>
                </c:pt>
                <c:pt idx="10">
                  <c:v>Royal</c:v>
                </c:pt>
                <c:pt idx="11">
                  <c:v>Snares</c:v>
                </c:pt>
                <c:pt idx="12">
                  <c:v>Yellow Eyed</c:v>
                </c:pt>
                <c:pt idx="13">
                  <c:v>African</c:v>
                </c:pt>
                <c:pt idx="14">
                  <c:v>Galapagos</c:v>
                </c:pt>
                <c:pt idx="15">
                  <c:v>Humbolt</c:v>
                </c:pt>
                <c:pt idx="16">
                  <c:v>Magellanic</c:v>
                </c:pt>
              </c:strCache>
            </c:strRef>
          </c:cat>
          <c:val>
            <c:numRef>
              <c:f>penguins!$B$2:$B$18</c:f>
              <c:numCache>
                <c:formatCode>General</c:formatCode>
                <c:ptCount val="17"/>
                <c:pt idx="0">
                  <c:v>27</c:v>
                </c:pt>
                <c:pt idx="1">
                  <c:v>37</c:v>
                </c:pt>
                <c:pt idx="2">
                  <c:v>28</c:v>
                </c:pt>
                <c:pt idx="3">
                  <c:v>30</c:v>
                </c:pt>
                <c:pt idx="4">
                  <c:v>32</c:v>
                </c:pt>
                <c:pt idx="5">
                  <c:v>45</c:v>
                </c:pt>
                <c:pt idx="6">
                  <c:v>28</c:v>
                </c:pt>
                <c:pt idx="7">
                  <c:v>28</c:v>
                </c:pt>
                <c:pt idx="8">
                  <c:v>18</c:v>
                </c:pt>
                <c:pt idx="9">
                  <c:v>24</c:v>
                </c:pt>
                <c:pt idx="10">
                  <c:v>30</c:v>
                </c:pt>
                <c:pt idx="11">
                  <c:v>29</c:v>
                </c:pt>
                <c:pt idx="12">
                  <c:v>30</c:v>
                </c:pt>
                <c:pt idx="13">
                  <c:v>21</c:v>
                </c:pt>
                <c:pt idx="14">
                  <c:v>27</c:v>
                </c:pt>
                <c:pt idx="15">
                  <c:v>27</c:v>
                </c:pt>
                <c:pt idx="16">
                  <c:v>30</c:v>
                </c:pt>
              </c:numCache>
            </c:numRef>
          </c:val>
        </c:ser>
        <c:shape val="box"/>
        <c:axId val="66585344"/>
        <c:axId val="66587264"/>
        <c:axId val="0"/>
      </c:bar3DChart>
      <c:catAx>
        <c:axId val="66585344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Names</a:t>
                </a:r>
                <a:endParaRPr/>
              </a:p>
            </c:rich>
          </c:tx>
          <c:layout/>
          <c:spPr>
            <a:noFill/>
            <a:ln w="25400">
              <a:noFill/>
            </a:ln>
          </c:spPr>
        </c:title>
        <c:numFmt formatCode="General" sourceLinked="1"/>
        <c:tickLblPos val="nextTo"/>
        <c:spPr>
          <a:ln w="3175">
            <a:solidFill>
              <a:srgbClr val="808080"/>
            </a:solidFill>
            <a:prstDash val="solid"/>
          </a:ln>
        </c:spPr>
        <c:crossAx val="66587264"/>
        <c:crosses val="autoZero"/>
        <c:auto val="1"/>
        <c:lblAlgn val="ctr"/>
        <c:lblOffset val="100"/>
      </c:catAx>
      <c:valAx>
        <c:axId val="66587264"/>
        <c:scaling>
          <c:orientation val="minMax"/>
        </c:scaling>
        <c:axPos val="l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Inches</a:t>
                </a:r>
                <a:endParaRPr/>
              </a:p>
            </c:rich>
          </c:tx>
          <c:layout/>
          <c:spPr>
            <a:noFill/>
            <a:ln w="25400">
              <a:noFill/>
            </a:ln>
          </c:spPr>
        </c:title>
        <c:numFmt formatCode="General" sourceLinked="1"/>
        <c:tickLblPos val="nextTo"/>
        <c:spPr>
          <a:ln w="3175">
            <a:solidFill>
              <a:srgbClr val="808080"/>
            </a:solidFill>
            <a:prstDash val="solid"/>
          </a:ln>
        </c:spPr>
        <c:crossAx val="6658534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spPr>
    <a:solidFill>
      <a:srgbClr val="FFFFFF"/>
    </a:solidFill>
    <a:ln w="3175">
      <a:solidFill>
        <a:srgbClr val="808080"/>
      </a:solidFill>
      <a:prstDash val="solid"/>
    </a:ln>
  </c:sp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65F4-CDEF-ED4D-A9D9-4C3271F88368}" type="datetimeFigureOut">
              <a:rPr lang="en-US" smtClean="0"/>
              <a:pPr/>
              <a:t>2/9/2010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033-F190-E549-A0A0-872A59296C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65F4-CDEF-ED4D-A9D9-4C3271F88368}" type="datetimeFigureOut">
              <a:rPr lang="en-US" smtClean="0"/>
              <a:pPr/>
              <a:t>2/9/2010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033-F190-E549-A0A0-872A59296C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65F4-CDEF-ED4D-A9D9-4C3271F88368}" type="datetimeFigureOut">
              <a:rPr lang="en-US" smtClean="0"/>
              <a:pPr/>
              <a:t>2/9/2010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033-F190-E549-A0A0-872A59296C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65F4-CDEF-ED4D-A9D9-4C3271F88368}" type="datetimeFigureOut">
              <a:rPr lang="en-US" smtClean="0"/>
              <a:pPr/>
              <a:t>2/9/2010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033-F190-E549-A0A0-872A59296C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65F4-CDEF-ED4D-A9D9-4C3271F88368}" type="datetimeFigureOut">
              <a:rPr lang="en-US" smtClean="0"/>
              <a:pPr/>
              <a:t>2/9/2010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033-F190-E549-A0A0-872A59296C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65F4-CDEF-ED4D-A9D9-4C3271F88368}" type="datetimeFigureOut">
              <a:rPr lang="en-US" smtClean="0"/>
              <a:pPr/>
              <a:t>2/9/2010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033-F190-E549-A0A0-872A59296C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65F4-CDEF-ED4D-A9D9-4C3271F88368}" type="datetimeFigureOut">
              <a:rPr lang="en-US" smtClean="0"/>
              <a:pPr/>
              <a:t>2/9/2010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033-F190-E549-A0A0-872A59296C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65F4-CDEF-ED4D-A9D9-4C3271F88368}" type="datetimeFigureOut">
              <a:rPr lang="en-US" smtClean="0"/>
              <a:pPr/>
              <a:t>2/9/2010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033-F190-E549-A0A0-872A59296C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65F4-CDEF-ED4D-A9D9-4C3271F88368}" type="datetimeFigureOut">
              <a:rPr lang="en-US" smtClean="0"/>
              <a:pPr/>
              <a:t>2/9/2010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033-F190-E549-A0A0-872A59296C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65F4-CDEF-ED4D-A9D9-4C3271F88368}" type="datetimeFigureOut">
              <a:rPr lang="en-US" smtClean="0"/>
              <a:pPr/>
              <a:t>2/9/2010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033-F190-E549-A0A0-872A59296C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865F4-CDEF-ED4D-A9D9-4C3271F88368}" type="datetimeFigureOut">
              <a:rPr lang="en-US" smtClean="0"/>
              <a:pPr/>
              <a:t>2/9/2010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033-F190-E549-A0A0-872A59296C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865F4-CDEF-ED4D-A9D9-4C3271F88368}" type="datetimeFigureOut">
              <a:rPr lang="en-US" smtClean="0"/>
              <a:pPr/>
              <a:t>2/9/2010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B44033-F190-E549-A0A0-872A59296C0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xR126-rJiW8" TargetMode="External"/><Relationship Id="rId2" Type="http://schemas.openxmlformats.org/officeDocument/2006/relationships/hyperlink" Target="http://www.youtube.com/watch?v=m3-hY-hlhB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youtube.com/watch?v=05RZJxDIhTU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cts.nesinc.com/" TargetMode="External"/><Relationship Id="rId2" Type="http://schemas.openxmlformats.org/officeDocument/2006/relationships/hyperlink" Target="http://www.icts.nesinc.com/PDFs/IL_field175_SG.pdf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do you use every day to get information?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724398"/>
        </p:xfrm>
        <a:graphic>
          <a:graphicData uri="http://schemas.openxmlformats.org/drawingml/2006/table">
            <a:tbl>
              <a:tblPr bandRow="1">
                <a:tableStyleId>{D7AC3CCA-C797-4891-BE02-D94E43425B78}</a:tableStyleId>
              </a:tblPr>
              <a:tblGrid>
                <a:gridCol w="2743200"/>
                <a:gridCol w="2743200"/>
                <a:gridCol w="2743200"/>
              </a:tblGrid>
              <a:tr h="674914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Jamie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Monica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MaryBeth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674914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Denise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Donna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Susan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674914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Christy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Daniel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Tom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674914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Nann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Brooke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Cheryl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674914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Maria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Christine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Kelly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674914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Heidi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Jennifer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Zoe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674914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Julie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Chris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Digital Nation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Arne Duncan suggests that sitting still and concentrating are skills we should cultivate.</a:t>
            </a:r>
          </a:p>
          <a:p>
            <a:r>
              <a:rPr lang="en-US" dirty="0" smtClean="0"/>
              <a:t>In a world where we are bombarded by multiple stimuli, how do we teach students to focus?</a:t>
            </a:r>
          </a:p>
          <a:p>
            <a:r>
              <a:rPr lang="en-US" dirty="0" smtClean="0"/>
              <a:t>When is multitasking a requirement?  </a:t>
            </a:r>
          </a:p>
          <a:p>
            <a:r>
              <a:rPr lang="en-US" dirty="0" smtClean="0"/>
              <a:t>How do we determine which is needed for a given task?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Digital Nation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Todd Oppenheimer suggests that schools have engaged in a “computer frenzy” and should instead be teaching students: ‘history, how to write, how to think, how to communicate with each other, how to be reliable, and how to follow a line of reasoning.’</a:t>
            </a:r>
          </a:p>
          <a:p>
            <a:r>
              <a:rPr lang="en-US" dirty="0" smtClean="0"/>
              <a:t> Do you agree or disagree?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Digital Nation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 you see potential for gaming in education?  </a:t>
            </a:r>
          </a:p>
          <a:p>
            <a:r>
              <a:rPr lang="en-US" dirty="0" smtClean="0"/>
              <a:t>Have you had positive/negative experiences with students and gaming?</a:t>
            </a:r>
          </a:p>
          <a:p>
            <a:r>
              <a:rPr lang="en-US" dirty="0" smtClean="0"/>
              <a:t>Do you agree that games like World of </a:t>
            </a:r>
            <a:r>
              <a:rPr lang="en-US" dirty="0" err="1" smtClean="0"/>
              <a:t>Warcraft</a:t>
            </a:r>
            <a:r>
              <a:rPr lang="en-US" dirty="0" smtClean="0"/>
              <a:t> promote collaboration skills?</a:t>
            </a:r>
          </a:p>
          <a:p>
            <a:r>
              <a:rPr lang="en-US" dirty="0" smtClean="0"/>
              <a:t>Do you agree that virtual worlds allow you to discover other aspects of yourself?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Info Lit Lessons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did you find/Where did you find it?</a:t>
            </a:r>
          </a:p>
          <a:p>
            <a:r>
              <a:rPr lang="en-US" dirty="0" smtClean="0"/>
              <a:t>What info lit skills are being developed?</a:t>
            </a:r>
          </a:p>
          <a:p>
            <a:r>
              <a:rPr lang="en-US" dirty="0" smtClean="0"/>
              <a:t>Which content areas covered?</a:t>
            </a:r>
          </a:p>
          <a:p>
            <a:r>
              <a:rPr lang="en-US" dirty="0" smtClean="0"/>
              <a:t>What do you like about the lesson?</a:t>
            </a:r>
          </a:p>
          <a:p>
            <a:r>
              <a:rPr lang="en-US" dirty="0" smtClean="0"/>
              <a:t>Any ways to improve the lesson?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630008"/>
          </a:xfrm>
        </p:spPr>
        <p:txBody>
          <a:bodyPr/>
          <a:lstStyle/>
          <a:p>
            <a:r>
              <a:rPr lang="en-US" dirty="0" smtClean="0"/>
              <a:t>Penguin Unit</a:t>
            </a:r>
          </a:p>
          <a:p>
            <a:r>
              <a:rPr lang="en-US" dirty="0" err="1" smtClean="0"/>
              <a:t>iWonder</a:t>
            </a:r>
            <a:r>
              <a:rPr lang="en-US" dirty="0" smtClean="0"/>
              <a:t> Project</a:t>
            </a:r>
          </a:p>
          <a:p>
            <a:r>
              <a:rPr lang="en-US" dirty="0" smtClean="0"/>
              <a:t>Fourth Grade Brochure</a:t>
            </a:r>
          </a:p>
          <a:p>
            <a:r>
              <a:rPr lang="en-US" dirty="0" smtClean="0"/>
              <a:t>Encyclopedia Scavenger hunt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enguin Fact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5213" r="-15213"/>
          <a:stretch>
            <a:fillRect/>
          </a:stretch>
        </p:blipFill>
        <p:spPr>
          <a:xfrm>
            <a:off x="-491813" y="0"/>
            <a:ext cx="11139258" cy="6126163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/>
        </p:nvGraphicFramePr>
        <p:xfrm>
          <a:off x="6238300" y="4178725"/>
          <a:ext cx="0" cy="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/>
          <p:cNvGraphicFramePr>
            <a:graphicFrameLocks/>
          </p:cNvGraphicFramePr>
          <p:nvPr/>
        </p:nvGraphicFramePr>
        <p:xfrm>
          <a:off x="686469" y="640080"/>
          <a:ext cx="8046051" cy="56785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Penguin Movies</a:t>
            </a:r>
            <a:endParaRPr lang="en-US" dirty="0"/>
          </a:p>
        </p:txBody>
      </p:sp>
      <p:pic>
        <p:nvPicPr>
          <p:cNvPr id="4" name="Content Placeholder 3" descr="106_0998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/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Penguin Research</a:t>
            </a:r>
            <a:endParaRPr lang="en-US" dirty="0"/>
          </a:p>
        </p:txBody>
      </p:sp>
      <p:pic>
        <p:nvPicPr>
          <p:cNvPr id="4" name="Content Placeholder 3" descr="106_1121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/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 Research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en-US" sz="6400" u="sng" dirty="0" smtClean="0"/>
              <a:t>Penguin Planet Research</a:t>
            </a:r>
            <a:endParaRPr lang="en-US" sz="6400" dirty="0" smtClean="0"/>
          </a:p>
          <a:p>
            <a:pPr>
              <a:buNone/>
            </a:pPr>
            <a:r>
              <a:rPr lang="en-US" sz="6400" dirty="0" smtClean="0"/>
              <a:t>Name _____________________					Room Code _______</a:t>
            </a:r>
          </a:p>
          <a:p>
            <a:pPr>
              <a:buNone/>
            </a:pPr>
            <a:r>
              <a:rPr lang="en-US" sz="6400" dirty="0" smtClean="0"/>
              <a:t> </a:t>
            </a:r>
          </a:p>
          <a:p>
            <a:pPr>
              <a:buNone/>
            </a:pPr>
            <a:r>
              <a:rPr lang="en-US" sz="6400" dirty="0" smtClean="0"/>
              <a:t>Directions: Use the Penguin Planet Website to answer the following questions.  </a:t>
            </a:r>
          </a:p>
          <a:p>
            <a:pPr>
              <a:buNone/>
            </a:pPr>
            <a:r>
              <a:rPr lang="en-US" sz="6400" dirty="0" smtClean="0"/>
              <a:t> </a:t>
            </a:r>
          </a:p>
          <a:p>
            <a:pPr>
              <a:buNone/>
            </a:pPr>
            <a:r>
              <a:rPr lang="en-US" sz="6400" dirty="0" smtClean="0"/>
              <a:t>1. How long do the King Penguin’s chicks stay with them?	______________________</a:t>
            </a:r>
          </a:p>
          <a:p>
            <a:pPr>
              <a:buNone/>
            </a:pPr>
            <a:r>
              <a:rPr lang="en-US" sz="6400" dirty="0" smtClean="0"/>
              <a:t> </a:t>
            </a:r>
          </a:p>
          <a:p>
            <a:pPr>
              <a:buNone/>
            </a:pPr>
            <a:r>
              <a:rPr lang="en-US" sz="6400" dirty="0" smtClean="0"/>
              <a:t> </a:t>
            </a:r>
          </a:p>
          <a:p>
            <a:pPr>
              <a:buNone/>
            </a:pPr>
            <a:r>
              <a:rPr lang="en-US" sz="6400" dirty="0" smtClean="0"/>
              <a:t>2. Name one of the Brush-tailed penguins. __________________________</a:t>
            </a:r>
          </a:p>
          <a:p>
            <a:pPr>
              <a:buNone/>
            </a:pPr>
            <a:r>
              <a:rPr lang="en-US" sz="6400" dirty="0" smtClean="0"/>
              <a:t> </a:t>
            </a:r>
          </a:p>
          <a:p>
            <a:pPr>
              <a:buNone/>
            </a:pPr>
            <a:r>
              <a:rPr lang="en-US" sz="6400" dirty="0" smtClean="0"/>
              <a:t> </a:t>
            </a:r>
          </a:p>
          <a:p>
            <a:pPr>
              <a:buNone/>
            </a:pPr>
            <a:r>
              <a:rPr lang="en-US" sz="6400" dirty="0" smtClean="0"/>
              <a:t>3. Which penguin is the shortest penguin?  How tall is it?  _________________________</a:t>
            </a:r>
          </a:p>
          <a:p>
            <a:pPr>
              <a:buNone/>
            </a:pPr>
            <a:r>
              <a:rPr lang="en-US" sz="6400" dirty="0" smtClean="0"/>
              <a:t> </a:t>
            </a:r>
          </a:p>
          <a:p>
            <a:pPr>
              <a:buNone/>
            </a:pPr>
            <a:r>
              <a:rPr lang="en-US" sz="6400" dirty="0" smtClean="0"/>
              <a:t> </a:t>
            </a:r>
          </a:p>
          <a:p>
            <a:pPr>
              <a:buNone/>
            </a:pPr>
            <a:r>
              <a:rPr lang="en-US" sz="6400" dirty="0" smtClean="0"/>
              <a:t>4. What is another name for the Banded Penguins?  ______________________________</a:t>
            </a:r>
          </a:p>
          <a:p>
            <a:pPr>
              <a:buNone/>
            </a:pPr>
            <a:r>
              <a:rPr lang="en-US" sz="6400" dirty="0" smtClean="0"/>
              <a:t> </a:t>
            </a:r>
          </a:p>
          <a:p>
            <a:pPr>
              <a:buNone/>
            </a:pPr>
            <a:r>
              <a:rPr lang="en-US" sz="6400" dirty="0" smtClean="0"/>
              <a:t> </a:t>
            </a:r>
          </a:p>
          <a:p>
            <a:pPr>
              <a:buNone/>
            </a:pPr>
            <a:r>
              <a:rPr lang="en-US" sz="6400" dirty="0" smtClean="0"/>
              <a:t>5. What is the Status of the </a:t>
            </a:r>
            <a:r>
              <a:rPr lang="en-US" sz="6400" dirty="0" err="1" smtClean="0"/>
              <a:t>Rockhopper</a:t>
            </a:r>
            <a:r>
              <a:rPr lang="en-US" sz="6400" dirty="0" smtClean="0"/>
              <a:t> Penguin?  ___________________________</a:t>
            </a:r>
          </a:p>
          <a:p>
            <a:pPr>
              <a:buNone/>
            </a:pPr>
            <a:r>
              <a:rPr lang="en-US" sz="6400" dirty="0" smtClean="0"/>
              <a:t> </a:t>
            </a:r>
          </a:p>
          <a:p>
            <a:pPr>
              <a:buNone/>
            </a:pPr>
            <a:r>
              <a:rPr lang="en-US" sz="6400" dirty="0" smtClean="0"/>
              <a:t> </a:t>
            </a:r>
            <a:r>
              <a:rPr lang="en-US" sz="4923" dirty="0" smtClean="0"/>
              <a:t> 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Information Literacy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February 9, 2010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Penguin Experiments</a:t>
            </a:r>
            <a:endParaRPr lang="en-US" dirty="0"/>
          </a:p>
        </p:txBody>
      </p:sp>
      <p:pic>
        <p:nvPicPr>
          <p:cNvPr id="4" name="Content Placeholder 3" descr="IM000550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>
          <a:xfrm>
            <a:off x="-117718" y="935279"/>
            <a:ext cx="5820446" cy="3201021"/>
          </a:xfrm>
        </p:spPr>
      </p:pic>
      <p:pic>
        <p:nvPicPr>
          <p:cNvPr id="5" name="Picture 4" descr="IM00057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8623" y="1143000"/>
            <a:ext cx="3654425" cy="5483225"/>
          </a:xfrm>
          <a:prstGeom prst="rect">
            <a:avLst/>
          </a:prstGeom>
        </p:spPr>
      </p:pic>
      <p:pic>
        <p:nvPicPr>
          <p:cNvPr id="6" name="Picture 5" descr="IM00059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728" y="3551170"/>
            <a:ext cx="4264697" cy="3198523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386154" y="236740"/>
          <a:ext cx="8193965" cy="6331700"/>
        </p:xfrm>
        <a:graphic>
          <a:graphicData uri="http://schemas.openxmlformats.org/presentationml/2006/ole">
            <p:oleObj spid="_x0000_s1026" name="Acrobat Document" r:id="rId3" imgW="7543800" imgH="5829300" progId="AcroExch.Document.7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335914" y="228599"/>
          <a:ext cx="8381365" cy="6476509"/>
        </p:xfrm>
        <a:graphic>
          <a:graphicData uri="http://schemas.openxmlformats.org/presentationml/2006/ole">
            <p:oleObj spid="_x0000_s2052" name="Acrobat Document" r:id="rId3" imgW="7543800" imgH="5829300" progId="AcroExch.Document.7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i</a:t>
            </a:r>
            <a:r>
              <a:rPr lang="en-US" sz="6600" dirty="0" err="1" smtClean="0"/>
              <a:t>Wonder</a:t>
            </a:r>
            <a:endParaRPr lang="en-US" sz="6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What do you wonder about?</a:t>
            </a:r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It all starts with a question.</a:t>
            </a:r>
            <a:endParaRPr lang="en-US" dirty="0"/>
          </a:p>
        </p:txBody>
      </p:sp>
      <p:pic>
        <p:nvPicPr>
          <p:cNvPr id="4" name="Content Placeholder 3" descr="question_mark.jpg"/>
          <p:cNvPicPr>
            <a:picLocks noGrp="1" noChangeAspect="1"/>
          </p:cNvPicPr>
          <p:nvPr>
            <p:ph idx="1"/>
          </p:nvPr>
        </p:nvPicPr>
        <p:blipFill>
          <a:blip r:embed="rId2">
            <a:grayscl/>
          </a:blip>
          <a:stretch>
            <a:fillRect/>
          </a:stretch>
        </p:blipFill>
        <p:spPr>
          <a:xfrm>
            <a:off x="2743200" y="2558637"/>
            <a:ext cx="3657600" cy="2609088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It should be something you are really interested in.</a:t>
            </a:r>
            <a:endParaRPr lang="en-US" dirty="0"/>
          </a:p>
        </p:txBody>
      </p:sp>
      <p:pic>
        <p:nvPicPr>
          <p:cNvPr id="6" name="Content Placeholder 5" descr="interest_dice.jpg"/>
          <p:cNvPicPr>
            <a:picLocks noGrp="1" noChangeAspect="1"/>
          </p:cNvPicPr>
          <p:nvPr>
            <p:ph idx="1"/>
          </p:nvPr>
        </p:nvPicPr>
        <p:blipFill>
          <a:blip r:embed="rId2">
            <a:grayscl/>
          </a:blip>
          <a:stretch>
            <a:fillRect/>
          </a:stretch>
        </p:blipFill>
        <p:spPr>
          <a:xfrm>
            <a:off x="2615812" y="1600200"/>
            <a:ext cx="3912376" cy="4525963"/>
          </a:xfr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do you find the answers?</a:t>
            </a:r>
            <a:endParaRPr lang="en-US" dirty="0"/>
          </a:p>
        </p:txBody>
      </p:sp>
      <p:pic>
        <p:nvPicPr>
          <p:cNvPr id="4" name="Content Placeholder 3" descr="2285260454_aef4bf8d58.jpg"/>
          <p:cNvPicPr>
            <a:picLocks noGrp="1" noChangeAspect="1"/>
          </p:cNvPicPr>
          <p:nvPr>
            <p:ph idx="1"/>
          </p:nvPr>
        </p:nvPicPr>
        <p:blipFill>
          <a:blip r:embed="rId2">
            <a:grayscl/>
          </a:blip>
          <a:stretch>
            <a:fillRect/>
          </a:stretch>
        </p:blipFill>
        <p:spPr>
          <a:xfrm>
            <a:off x="1771650" y="2129631"/>
            <a:ext cx="5600700" cy="3467100"/>
          </a:xfr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Make a plan to find the answer.</a:t>
            </a:r>
            <a:endParaRPr lang="en-US" dirty="0"/>
          </a:p>
        </p:txBody>
      </p:sp>
      <p:pic>
        <p:nvPicPr>
          <p:cNvPr id="4" name="Content Placeholder 3" descr="magnify.gif"/>
          <p:cNvPicPr>
            <a:picLocks noGrp="1" noChangeAspect="1"/>
          </p:cNvPicPr>
          <p:nvPr>
            <p:ph idx="1"/>
          </p:nvPr>
        </p:nvPicPr>
        <p:blipFill>
          <a:blip r:embed="rId2">
            <a:grayscl/>
          </a:blip>
          <a:stretch>
            <a:fillRect/>
          </a:stretch>
        </p:blipFill>
        <p:spPr>
          <a:xfrm>
            <a:off x="3081337" y="2372519"/>
            <a:ext cx="2981325" cy="2981325"/>
          </a:xfr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might you find answers?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Internet</a:t>
            </a:r>
          </a:p>
          <a:p>
            <a:r>
              <a:rPr lang="en-US" dirty="0" smtClean="0"/>
              <a:t>Books</a:t>
            </a:r>
          </a:p>
          <a:p>
            <a:r>
              <a:rPr lang="en-US" dirty="0" smtClean="0"/>
              <a:t>Experts</a:t>
            </a:r>
          </a:p>
          <a:p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4" name="Content Placeholder 3" descr="searching-for-an-answer.jpg"/>
          <p:cNvPicPr>
            <a:picLocks noChangeAspect="1"/>
          </p:cNvPicPr>
          <p:nvPr/>
        </p:nvPicPr>
        <p:blipFill>
          <a:blip r:embed="rId2">
            <a:grayscl/>
          </a:blip>
          <a:srcRect l="-11345" r="-11345"/>
          <a:stretch>
            <a:fillRect/>
          </a:stretch>
        </p:blipFill>
        <p:spPr>
          <a:xfrm>
            <a:off x="2992727" y="1752600"/>
            <a:ext cx="6151273" cy="3382963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will you know which sources are good ones?</a:t>
            </a:r>
            <a:endParaRPr lang="en-US" dirty="0"/>
          </a:p>
        </p:txBody>
      </p:sp>
      <p:pic>
        <p:nvPicPr>
          <p:cNvPr id="4" name="Content Placeholder 3" descr="web_site_evaluation_measuring_websites_size1.jpg"/>
          <p:cNvPicPr>
            <a:picLocks noGrp="1" noChangeAspect="1"/>
          </p:cNvPicPr>
          <p:nvPr>
            <p:ph idx="1"/>
          </p:nvPr>
        </p:nvPicPr>
        <p:blipFill>
          <a:blip r:embed="rId2">
            <a:grayscl/>
          </a:blip>
          <a:stretch>
            <a:fillRect/>
          </a:stretch>
        </p:blipFill>
        <p:spPr>
          <a:xfrm>
            <a:off x="1571224" y="1600200"/>
            <a:ext cx="6001551" cy="4525963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Housekeeping</a:t>
            </a:r>
          </a:p>
          <a:p>
            <a:r>
              <a:rPr lang="en-US" dirty="0" smtClean="0"/>
              <a:t>Digital Nation Reflections</a:t>
            </a:r>
          </a:p>
          <a:p>
            <a:r>
              <a:rPr lang="en-US" dirty="0" smtClean="0"/>
              <a:t>Sharing Lessons</a:t>
            </a:r>
          </a:p>
          <a:p>
            <a:r>
              <a:rPr lang="en-US" dirty="0" smtClean="0"/>
              <a:t>Curriculum Mapping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Expect to find more questions along the way.</a:t>
            </a:r>
            <a:endParaRPr lang="en-US" dirty="0"/>
          </a:p>
        </p:txBody>
      </p:sp>
      <p:pic>
        <p:nvPicPr>
          <p:cNvPr id="4" name="Content Placeholder 3" descr="question-mar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09416" y="2570829"/>
            <a:ext cx="1725168" cy="2584704"/>
          </a:xfr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Now that you know…</a:t>
            </a:r>
            <a:endParaRPr lang="en-US" dirty="0"/>
          </a:p>
        </p:txBody>
      </p:sp>
      <p:pic>
        <p:nvPicPr>
          <p:cNvPr id="4" name="Content Placeholder 3" descr="idea_bulb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will you do?</a:t>
            </a:r>
            <a:endParaRPr lang="en-US" dirty="0"/>
          </a:p>
        </p:txBody>
      </p:sp>
      <p:pic>
        <p:nvPicPr>
          <p:cNvPr id="4" name="Content Placeholder 3" descr="thinkingcapwhoa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51259" y="1600200"/>
            <a:ext cx="3841481" cy="4525963"/>
          </a:xfr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pie-chart-small.png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6096000" y="1600200"/>
            <a:ext cx="3048000" cy="2381250"/>
          </a:xfrm>
          <a:prstGeom prst="rect">
            <a:avLst/>
          </a:prstGeom>
        </p:spPr>
      </p:pic>
      <p:pic>
        <p:nvPicPr>
          <p:cNvPr id="1027" name="Picture 3" descr="C:\Documents and Settings\bohnec\Local Settings\Temporary Internet Files\Content.IE5\AJ2EKBPH\MPj04387550000[1].jpg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/>
          <a:stretch>
            <a:fillRect/>
          </a:stretch>
        </p:blipFill>
        <p:spPr bwMode="auto">
          <a:xfrm rot="1089690">
            <a:off x="5100287" y="1819536"/>
            <a:ext cx="1599268" cy="1200652"/>
          </a:xfrm>
          <a:prstGeom prst="rect">
            <a:avLst/>
          </a:prstGeom>
          <a:noFill/>
        </p:spPr>
      </p:pic>
      <p:pic>
        <p:nvPicPr>
          <p:cNvPr id="11" name="Picture 10" descr="8609558624514672.jpg"/>
          <p:cNvPicPr>
            <a:picLocks noChangeAspect="1"/>
          </p:cNvPicPr>
          <p:nvPr/>
        </p:nvPicPr>
        <p:blipFill>
          <a:blip r:embed="rId4">
            <a:grayscl/>
          </a:blip>
          <a:stretch>
            <a:fillRect/>
          </a:stretch>
        </p:blipFill>
        <p:spPr>
          <a:xfrm>
            <a:off x="1981200" y="1163761"/>
            <a:ext cx="3163824" cy="31638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will you share what you’ve learned?</a:t>
            </a:r>
            <a:endParaRPr lang="en-US" dirty="0"/>
          </a:p>
        </p:txBody>
      </p:sp>
      <p:pic>
        <p:nvPicPr>
          <p:cNvPr id="1026" name="Picture 2" descr="C:\Documents and Settings\bohnec\Local Settings\Temporary Internet Files\Content.IE5\4L7JCBC9\MPj04331830000[1].jpg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grayscl/>
          </a:blip>
          <a:srcRect/>
          <a:stretch>
            <a:fillRect/>
          </a:stretch>
        </p:blipFill>
        <p:spPr bwMode="auto">
          <a:xfrm>
            <a:off x="288179" y="1778685"/>
            <a:ext cx="2825783" cy="2667001"/>
          </a:xfrm>
          <a:prstGeom prst="rect">
            <a:avLst/>
          </a:prstGeom>
          <a:noFill/>
        </p:spPr>
      </p:pic>
      <p:pic>
        <p:nvPicPr>
          <p:cNvPr id="1029" name="Picture 5" descr="C:\Documents and Settings\bohnec\Local Settings\Temporary Internet Files\Content.IE5\Z5D04P8T\MPj04392430000[1].jpg"/>
          <p:cNvPicPr>
            <a:picLocks noChangeAspect="1" noChangeArrowheads="1"/>
          </p:cNvPicPr>
          <p:nvPr/>
        </p:nvPicPr>
        <p:blipFill>
          <a:blip r:embed="rId6">
            <a:grayscl/>
          </a:blip>
          <a:srcRect/>
          <a:stretch>
            <a:fillRect/>
          </a:stretch>
        </p:blipFill>
        <p:spPr bwMode="auto">
          <a:xfrm rot="20462084">
            <a:off x="1149383" y="4304556"/>
            <a:ext cx="2514600" cy="1683585"/>
          </a:xfrm>
          <a:prstGeom prst="rect">
            <a:avLst/>
          </a:prstGeom>
          <a:noFill/>
        </p:spPr>
      </p:pic>
      <p:pic>
        <p:nvPicPr>
          <p:cNvPr id="1030" name="Picture 6" descr="C:\Documents and Settings\bohnec\Local Settings\Temporary Internet Files\Content.IE5\4L7JCBC9\MPj04386900000[1].jpg"/>
          <p:cNvPicPr>
            <a:picLocks noChangeAspect="1" noChangeArrowheads="1"/>
          </p:cNvPicPr>
          <p:nvPr/>
        </p:nvPicPr>
        <p:blipFill>
          <a:blip r:embed="rId7">
            <a:grayscl/>
          </a:blip>
          <a:srcRect/>
          <a:stretch>
            <a:fillRect/>
          </a:stretch>
        </p:blipFill>
        <p:spPr bwMode="auto">
          <a:xfrm rot="416871">
            <a:off x="4593349" y="3647055"/>
            <a:ext cx="3612933" cy="2494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Curriculum Mapping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Getting the Gestalt</a:t>
            </a:r>
          </a:p>
          <a:p>
            <a:r>
              <a:rPr lang="en-US" dirty="0" smtClean="0"/>
              <a:t>Forms</a:t>
            </a:r>
          </a:p>
          <a:p>
            <a:r>
              <a:rPr lang="en-US" dirty="0" smtClean="0"/>
              <a:t>Function</a:t>
            </a:r>
          </a:p>
          <a:p>
            <a:r>
              <a:rPr lang="en-US" dirty="0" smtClean="0"/>
              <a:t>Using them for creating “Big Juicy” units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will I know?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http://www.youtube.com/watch?v=m3-hY-hlhBg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http://www.youtube.com/watch?v=xR126-rJiW8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http://www.youtube.com/watch?v=05RZJxDIhTU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Housekeeping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SIT Conference</a:t>
            </a:r>
          </a:p>
          <a:p>
            <a:r>
              <a:rPr lang="en-US" dirty="0" smtClean="0"/>
              <a:t>ICE Conference February 23</a:t>
            </a:r>
            <a:r>
              <a:rPr lang="en-US" baseline="30000" dirty="0" smtClean="0"/>
              <a:t>rd</a:t>
            </a:r>
            <a:r>
              <a:rPr lang="en-US" dirty="0" smtClean="0"/>
              <a:t>-26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</a:p>
          <a:p>
            <a:r>
              <a:rPr lang="en-US" dirty="0" smtClean="0"/>
              <a:t>Opening in Prairie Central School District</a:t>
            </a:r>
          </a:p>
          <a:p>
            <a:r>
              <a:rPr lang="en-US" dirty="0" smtClean="0"/>
              <a:t>Bob Berkowitz to be guest Feb. 16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endParaRPr lang="en-US" baseline="30000" dirty="0" smtClean="0"/>
          </a:p>
          <a:p>
            <a:r>
              <a:rPr lang="en-US" dirty="0" smtClean="0"/>
              <a:t>Bloom’s Digital Taxonomy Wiki</a:t>
            </a:r>
          </a:p>
          <a:p>
            <a:r>
              <a:rPr lang="en-US" dirty="0" smtClean="0"/>
              <a:t>The Award goes to…</a:t>
            </a:r>
          </a:p>
          <a:p>
            <a:r>
              <a:rPr lang="en-US" dirty="0" smtClean="0"/>
              <a:t>Certification Test </a:t>
            </a:r>
            <a:r>
              <a:rPr lang="en-US" baseline="30000" dirty="0" smtClean="0"/>
              <a:t> </a:t>
            </a:r>
          </a:p>
          <a:p>
            <a:pPr>
              <a:buNone/>
            </a:pPr>
            <a:endParaRPr lang="en-US" baseline="30000" dirty="0" smtClean="0"/>
          </a:p>
          <a:p>
            <a:endParaRPr lang="en-US" baseline="30000" dirty="0"/>
          </a:p>
          <a:p>
            <a:endParaRPr lang="en-US" baseline="30000" dirty="0" smtClean="0"/>
          </a:p>
          <a:p>
            <a:pPr>
              <a:buNone/>
            </a:pPr>
            <a:endParaRPr lang="en-US" baseline="30000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Next Time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Big6 Workshop Handbook Part 6 pgs 93-102</a:t>
            </a:r>
          </a:p>
          <a:p>
            <a:r>
              <a:rPr lang="en-US" dirty="0" smtClean="0"/>
              <a:t>Read Moving Beyond Computer Literacy by </a:t>
            </a:r>
            <a:r>
              <a:rPr lang="en-US" dirty="0" err="1" smtClean="0"/>
              <a:t>Higntte</a:t>
            </a:r>
            <a:endParaRPr lang="en-US" dirty="0" smtClean="0"/>
          </a:p>
          <a:p>
            <a:r>
              <a:rPr lang="en-US" dirty="0" smtClean="0"/>
              <a:t>Question for Bob Berkowitz</a:t>
            </a:r>
          </a:p>
          <a:p>
            <a:r>
              <a:rPr lang="en-US" dirty="0" smtClean="0"/>
              <a:t>ICT-Big6 Curriculum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Certification Test: </a:t>
            </a:r>
            <a:br>
              <a:rPr lang="en-US" dirty="0" smtClean="0"/>
            </a:br>
            <a:r>
              <a:rPr lang="en-US" dirty="0" smtClean="0"/>
              <a:t>175 Library Information Specialist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4 Subareas</a:t>
            </a:r>
          </a:p>
          <a:p>
            <a:pPr lvl="1"/>
            <a:r>
              <a:rPr lang="en-US" dirty="0" smtClean="0"/>
              <a:t>Information Access and Delivery (21-30 test items)</a:t>
            </a:r>
          </a:p>
          <a:p>
            <a:pPr lvl="1"/>
            <a:r>
              <a:rPr lang="en-US" dirty="0" smtClean="0"/>
              <a:t>Teaching and Learning (21-30 test items)</a:t>
            </a:r>
          </a:p>
          <a:p>
            <a:pPr lvl="1"/>
            <a:r>
              <a:rPr lang="en-US" dirty="0" smtClean="0"/>
              <a:t>Communication (11-20 test items)</a:t>
            </a:r>
          </a:p>
          <a:p>
            <a:pPr lvl="1"/>
            <a:r>
              <a:rPr lang="en-US" dirty="0" smtClean="0"/>
              <a:t>Program Administration (21-30 test items)</a:t>
            </a:r>
          </a:p>
          <a:p>
            <a:r>
              <a:rPr lang="en-US" dirty="0" smtClean="0"/>
              <a:t>100-300 points for each subarea</a:t>
            </a:r>
          </a:p>
          <a:p>
            <a:r>
              <a:rPr lang="en-US" dirty="0" smtClean="0"/>
              <a:t> You must achieve a scaled score of 240 to pass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Certification Test Cont.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Study Guide</a:t>
            </a:r>
          </a:p>
          <a:p>
            <a:pPr lvl="1"/>
            <a:r>
              <a:rPr lang="en-US" dirty="0" smtClean="0">
                <a:hlinkClick r:id="rId2"/>
              </a:rPr>
              <a:t>http://www.icts.nesinc.com/PDFs/IL_field175_SG.pdf</a:t>
            </a:r>
            <a:r>
              <a:rPr lang="en-US" dirty="0" smtClean="0"/>
              <a:t> </a:t>
            </a:r>
          </a:p>
          <a:p>
            <a:r>
              <a:rPr lang="en-US" dirty="0" smtClean="0"/>
              <a:t>Website to register</a:t>
            </a:r>
          </a:p>
          <a:p>
            <a:pPr lvl="1"/>
            <a:r>
              <a:rPr lang="en-US" dirty="0" smtClean="0">
                <a:hlinkClick r:id="rId3"/>
              </a:rPr>
              <a:t>http://www.icts.nesinc.com/</a:t>
            </a:r>
            <a:endParaRPr lang="en-US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Super3 Big6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have you used these concepts in your classrooms?  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Digital Nation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www.pbs.org/wgbh/pages/frontline/digitalnation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 l="1858" t="50484" r="35570" b="23202"/>
          <a:stretch>
            <a:fillRect/>
          </a:stretch>
        </p:blipFill>
        <p:spPr bwMode="auto">
          <a:xfrm>
            <a:off x="457201" y="2857321"/>
            <a:ext cx="8115098" cy="3689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1239</TotalTime>
  <Words>542</Words>
  <Application>Microsoft Office PowerPoint</Application>
  <PresentationFormat>On-screen Show (4:3)</PresentationFormat>
  <Paragraphs>144</Paragraphs>
  <Slides>35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7" baseType="lpstr">
      <vt:lpstr>Office Theme</vt:lpstr>
      <vt:lpstr>Adobe Acrobat Document</vt:lpstr>
      <vt:lpstr>What do you use every day to get information?</vt:lpstr>
      <vt:lpstr>Information Literacy</vt:lpstr>
      <vt:lpstr>Agenda</vt:lpstr>
      <vt:lpstr>Housekeeping</vt:lpstr>
      <vt:lpstr>For Next Time</vt:lpstr>
      <vt:lpstr>Certification Test:  175 Library Information Specialist</vt:lpstr>
      <vt:lpstr>Certification Test Cont.</vt:lpstr>
      <vt:lpstr>Super3 Big6</vt:lpstr>
      <vt:lpstr>Digital Nation</vt:lpstr>
      <vt:lpstr>Digital Nation</vt:lpstr>
      <vt:lpstr>Digital Nation</vt:lpstr>
      <vt:lpstr>Digital Nation</vt:lpstr>
      <vt:lpstr>Info Lit Lessons</vt:lpstr>
      <vt:lpstr>Some Examples</vt:lpstr>
      <vt:lpstr>Slide 15</vt:lpstr>
      <vt:lpstr>Slide 16</vt:lpstr>
      <vt:lpstr>Penguin Movies</vt:lpstr>
      <vt:lpstr>Penguin Research</vt:lpstr>
      <vt:lpstr>Sample Research Questions</vt:lpstr>
      <vt:lpstr>Penguin Experiments</vt:lpstr>
      <vt:lpstr>Slide 21</vt:lpstr>
      <vt:lpstr>Slide 22</vt:lpstr>
      <vt:lpstr>iWonder</vt:lpstr>
      <vt:lpstr>It all starts with a question.</vt:lpstr>
      <vt:lpstr>It should be something you are really interested in.</vt:lpstr>
      <vt:lpstr>Where do you find the answers?</vt:lpstr>
      <vt:lpstr>Make a plan to find the answer.</vt:lpstr>
      <vt:lpstr>Where might you find answers?</vt:lpstr>
      <vt:lpstr>How will you know which sources are good ones?</vt:lpstr>
      <vt:lpstr>Expect to find more questions along the way.</vt:lpstr>
      <vt:lpstr>Now that you know…</vt:lpstr>
      <vt:lpstr>What will you do?</vt:lpstr>
      <vt:lpstr>How will you share what you’ve learned?</vt:lpstr>
      <vt:lpstr>Curriculum Mapping</vt:lpstr>
      <vt:lpstr>How will I know?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What’s one piece of information you think everyone should know?</dc:title>
  <dc:creator>Chris Bohne</dc:creator>
  <cp:lastModifiedBy>bohnec</cp:lastModifiedBy>
  <cp:revision>121</cp:revision>
  <dcterms:created xsi:type="dcterms:W3CDTF">2010-02-08T23:23:08Z</dcterms:created>
  <dcterms:modified xsi:type="dcterms:W3CDTF">2010-02-09T22:36:18Z</dcterms:modified>
</cp:coreProperties>
</file>